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000000"/>
          </p15:clr>
        </p15:guide>
        <p15:guide id="2" pos="13824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061" y="-8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2FCD1-F162-45B5-AF2A-15A1DABBB217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EC8BD-947F-4406-B73A-63AFE6F5F316}">
      <dgm:prSet phldrT="[Text]"/>
      <dgm:spPr/>
      <dgm:t>
        <a:bodyPr/>
        <a:lstStyle/>
        <a:p>
          <a:r>
            <a:rPr lang="en-US" dirty="0" smtClean="0"/>
            <a:t>Understand</a:t>
          </a:r>
          <a:endParaRPr lang="en-US" dirty="0"/>
        </a:p>
      </dgm:t>
    </dgm:pt>
    <dgm:pt modelId="{56E768B0-BDC7-485C-80B6-4F8F908EE902}" type="parTrans" cxnId="{4DDB908C-9417-4F58-B116-ADA69C15A1AC}">
      <dgm:prSet/>
      <dgm:spPr/>
      <dgm:t>
        <a:bodyPr/>
        <a:lstStyle/>
        <a:p>
          <a:endParaRPr lang="en-US"/>
        </a:p>
      </dgm:t>
    </dgm:pt>
    <dgm:pt modelId="{EACF86C5-DCFE-4C4E-86DF-662B42FB6702}" type="sibTrans" cxnId="{4DDB908C-9417-4F58-B116-ADA69C15A1AC}">
      <dgm:prSet/>
      <dgm:spPr/>
      <dgm:t>
        <a:bodyPr/>
        <a:lstStyle/>
        <a:p>
          <a:endParaRPr lang="en-US"/>
        </a:p>
      </dgm:t>
    </dgm:pt>
    <dgm:pt modelId="{75E40473-967D-4453-8EFB-57F33CE1C14A}">
      <dgm:prSet phldrT="[Text]" custT="1"/>
      <dgm:spPr/>
      <dgm:t>
        <a:bodyPr/>
        <a:lstStyle/>
        <a:p>
          <a:r>
            <a:rPr lang="en-US" sz="2000" dirty="0" smtClean="0"/>
            <a:t>MATLAB Coding</a:t>
          </a:r>
          <a:endParaRPr lang="en-US" sz="2000" dirty="0"/>
        </a:p>
      </dgm:t>
    </dgm:pt>
    <dgm:pt modelId="{8353F8F6-3A54-43C0-B4AD-2FE770944B7C}" type="parTrans" cxnId="{68088434-3EC7-4006-AC79-5827C151D49A}">
      <dgm:prSet/>
      <dgm:spPr/>
      <dgm:t>
        <a:bodyPr/>
        <a:lstStyle/>
        <a:p>
          <a:endParaRPr lang="en-US"/>
        </a:p>
      </dgm:t>
    </dgm:pt>
    <dgm:pt modelId="{19F7A292-309C-425E-BAEF-75D310526202}" type="sibTrans" cxnId="{68088434-3EC7-4006-AC79-5827C151D49A}">
      <dgm:prSet/>
      <dgm:spPr/>
      <dgm:t>
        <a:bodyPr/>
        <a:lstStyle/>
        <a:p>
          <a:endParaRPr lang="en-US"/>
        </a:p>
      </dgm:t>
    </dgm:pt>
    <dgm:pt modelId="{8CFA9C6A-3FAB-4DA8-9936-74AABDF5079F}">
      <dgm:prSet phldrT="[Text]"/>
      <dgm:spPr/>
      <dgm:t>
        <a:bodyPr/>
        <a:lstStyle/>
        <a:p>
          <a:r>
            <a:rPr lang="en-US" dirty="0" smtClean="0"/>
            <a:t>Test Algorithms</a:t>
          </a:r>
          <a:endParaRPr lang="en-US" dirty="0"/>
        </a:p>
      </dgm:t>
    </dgm:pt>
    <dgm:pt modelId="{BC48B5AC-E68E-4E34-B7F3-85E73EFCFD38}" type="parTrans" cxnId="{108202FF-8B3D-438A-9940-FD17EE444189}">
      <dgm:prSet/>
      <dgm:spPr/>
      <dgm:t>
        <a:bodyPr/>
        <a:lstStyle/>
        <a:p>
          <a:endParaRPr lang="en-US"/>
        </a:p>
      </dgm:t>
    </dgm:pt>
    <dgm:pt modelId="{D973C83A-5E29-428C-8521-9004218F8D2E}" type="sibTrans" cxnId="{108202FF-8B3D-438A-9940-FD17EE444189}">
      <dgm:prSet/>
      <dgm:spPr/>
      <dgm:t>
        <a:bodyPr/>
        <a:lstStyle/>
        <a:p>
          <a:endParaRPr lang="en-US"/>
        </a:p>
      </dgm:t>
    </dgm:pt>
    <dgm:pt modelId="{D5D9B8C2-C4F6-456A-B26A-BB1CCAD06ED3}">
      <dgm:prSet phldrT="[Text]" custT="1"/>
      <dgm:spPr/>
      <dgm:t>
        <a:bodyPr/>
        <a:lstStyle/>
        <a:p>
          <a:r>
            <a:rPr lang="en-US" sz="2000" dirty="0" smtClean="0"/>
            <a:t>NN, 2-Opt, GA</a:t>
          </a:r>
          <a:endParaRPr lang="en-US" sz="2000" dirty="0"/>
        </a:p>
      </dgm:t>
    </dgm:pt>
    <dgm:pt modelId="{8FD3BF8A-8314-458E-AB78-F6A53FAA542B}" type="parTrans" cxnId="{BDD55911-972F-4405-924C-3D7F024849FC}">
      <dgm:prSet/>
      <dgm:spPr/>
      <dgm:t>
        <a:bodyPr/>
        <a:lstStyle/>
        <a:p>
          <a:endParaRPr lang="en-US"/>
        </a:p>
      </dgm:t>
    </dgm:pt>
    <dgm:pt modelId="{EB9F6D73-04F8-4A5A-A07E-8A269C4DC8E7}" type="sibTrans" cxnId="{BDD55911-972F-4405-924C-3D7F024849FC}">
      <dgm:prSet/>
      <dgm:spPr/>
      <dgm:t>
        <a:bodyPr/>
        <a:lstStyle/>
        <a:p>
          <a:endParaRPr lang="en-US"/>
        </a:p>
      </dgm:t>
    </dgm:pt>
    <dgm:pt modelId="{9B28FC5D-710B-4FC1-A3D8-4D80398F06C9}">
      <dgm:prSet phldrT="[Text]"/>
      <dgm:spPr/>
      <dgm:t>
        <a:bodyPr/>
        <a:lstStyle/>
        <a:p>
          <a:r>
            <a:rPr lang="en-US" dirty="0" smtClean="0"/>
            <a:t>Refine</a:t>
          </a:r>
          <a:endParaRPr lang="en-US" dirty="0"/>
        </a:p>
      </dgm:t>
    </dgm:pt>
    <dgm:pt modelId="{B083B15A-7E8E-4252-BA3B-D85A81306022}" type="parTrans" cxnId="{07CAC26E-2DF8-4B7B-BAAB-C63944763EDE}">
      <dgm:prSet/>
      <dgm:spPr/>
      <dgm:t>
        <a:bodyPr/>
        <a:lstStyle/>
        <a:p>
          <a:endParaRPr lang="en-US"/>
        </a:p>
      </dgm:t>
    </dgm:pt>
    <dgm:pt modelId="{258E098A-EDE8-443A-B7DD-A170407E136F}" type="sibTrans" cxnId="{07CAC26E-2DF8-4B7B-BAAB-C63944763EDE}">
      <dgm:prSet/>
      <dgm:spPr/>
      <dgm:t>
        <a:bodyPr/>
        <a:lstStyle/>
        <a:p>
          <a:endParaRPr lang="en-US"/>
        </a:p>
      </dgm:t>
    </dgm:pt>
    <dgm:pt modelId="{8C8899A3-2A2E-4A21-8F73-5B69C38833D6}">
      <dgm:prSet phldrT="[Text]" custT="1"/>
      <dgm:spPr/>
      <dgm:t>
        <a:bodyPr/>
        <a:lstStyle/>
        <a:p>
          <a:r>
            <a:rPr lang="en-US" sz="1900" dirty="0" smtClean="0"/>
            <a:t>Test Modified GA against 2-Opt and MATLAB GA</a:t>
          </a:r>
          <a:endParaRPr lang="en-US" sz="1900" dirty="0"/>
        </a:p>
      </dgm:t>
    </dgm:pt>
    <dgm:pt modelId="{3694B136-BBDC-4D09-AC89-138D05CD88F2}" type="parTrans" cxnId="{A828D966-761B-4505-859F-4F520C5CB92D}">
      <dgm:prSet/>
      <dgm:spPr/>
      <dgm:t>
        <a:bodyPr/>
        <a:lstStyle/>
        <a:p>
          <a:endParaRPr lang="en-US"/>
        </a:p>
      </dgm:t>
    </dgm:pt>
    <dgm:pt modelId="{C57B3B79-2828-4756-8090-684EEA223262}" type="sibTrans" cxnId="{A828D966-761B-4505-859F-4F520C5CB92D}">
      <dgm:prSet/>
      <dgm:spPr/>
      <dgm:t>
        <a:bodyPr/>
        <a:lstStyle/>
        <a:p>
          <a:endParaRPr lang="en-US"/>
        </a:p>
      </dgm:t>
    </dgm:pt>
    <dgm:pt modelId="{497A553E-1392-439D-8708-4E26D69AB124}">
      <dgm:prSet phldrT="[Text]" custT="1"/>
      <dgm:spPr/>
      <dgm:t>
        <a:bodyPr/>
        <a:lstStyle/>
        <a:p>
          <a:r>
            <a:rPr lang="en-US" sz="2000" dirty="0" smtClean="0"/>
            <a:t>Traveling Salesman Problem</a:t>
          </a:r>
          <a:endParaRPr lang="en-US" sz="2000" dirty="0"/>
        </a:p>
      </dgm:t>
    </dgm:pt>
    <dgm:pt modelId="{2D0943F3-06A8-4482-B0BF-FB352DD3459D}" type="parTrans" cxnId="{09E9EB3A-EA52-4F8B-8DE0-013A71374513}">
      <dgm:prSet/>
      <dgm:spPr/>
      <dgm:t>
        <a:bodyPr/>
        <a:lstStyle/>
        <a:p>
          <a:endParaRPr lang="en-US"/>
        </a:p>
      </dgm:t>
    </dgm:pt>
    <dgm:pt modelId="{528EED39-1AD3-42F4-8167-25D57CB2B2D5}" type="sibTrans" cxnId="{09E9EB3A-EA52-4F8B-8DE0-013A71374513}">
      <dgm:prSet/>
      <dgm:spPr/>
      <dgm:t>
        <a:bodyPr/>
        <a:lstStyle/>
        <a:p>
          <a:endParaRPr lang="en-US"/>
        </a:p>
      </dgm:t>
    </dgm:pt>
    <dgm:pt modelId="{EB3BAA32-0566-4154-AC4C-8EA493BC734B}">
      <dgm:prSet phldrT="[Text]" custT="1"/>
      <dgm:spPr/>
      <dgm:t>
        <a:bodyPr/>
        <a:lstStyle/>
        <a:p>
          <a:pPr rtl="0"/>
          <a:r>
            <a:rPr lang="en-US" sz="1900" b="0" i="0" u="none" dirty="0" smtClean="0"/>
            <a:t>Use clustering with a depot to test GA for MTSP</a:t>
          </a:r>
          <a:endParaRPr lang="en-US" sz="1900" dirty="0"/>
        </a:p>
      </dgm:t>
    </dgm:pt>
    <dgm:pt modelId="{719A86C2-05A2-42F4-B590-54B0C9033F02}" type="parTrans" cxnId="{9A3EA088-5BBD-49EE-A839-60AFF44D72D4}">
      <dgm:prSet/>
      <dgm:spPr/>
      <dgm:t>
        <a:bodyPr/>
        <a:lstStyle/>
        <a:p>
          <a:endParaRPr lang="en-US"/>
        </a:p>
      </dgm:t>
    </dgm:pt>
    <dgm:pt modelId="{3D39C64E-447C-40E7-A092-4555A58B8159}" type="sibTrans" cxnId="{9A3EA088-5BBD-49EE-A839-60AFF44D72D4}">
      <dgm:prSet/>
      <dgm:spPr/>
      <dgm:t>
        <a:bodyPr/>
        <a:lstStyle/>
        <a:p>
          <a:endParaRPr lang="en-US"/>
        </a:p>
      </dgm:t>
    </dgm:pt>
    <dgm:pt modelId="{61F05FF3-3BFB-46AC-998F-8FDB47329A6A}">
      <dgm:prSet phldrT="[Text]" custT="1"/>
      <dgm:spPr/>
      <dgm:t>
        <a:bodyPr/>
        <a:lstStyle/>
        <a:p>
          <a:r>
            <a:rPr lang="en-US" sz="2000" dirty="0" smtClean="0"/>
            <a:t>Optimization Algorithms</a:t>
          </a:r>
          <a:endParaRPr lang="en-US" sz="2000" dirty="0"/>
        </a:p>
      </dgm:t>
    </dgm:pt>
    <dgm:pt modelId="{83F298C1-FA4D-4F2A-93C5-879DEF15ECD3}" type="parTrans" cxnId="{DCFD9CF0-EF6D-4248-B6D3-392BFABF6CA6}">
      <dgm:prSet/>
      <dgm:spPr/>
      <dgm:t>
        <a:bodyPr/>
        <a:lstStyle/>
        <a:p>
          <a:endParaRPr lang="en-US"/>
        </a:p>
      </dgm:t>
    </dgm:pt>
    <dgm:pt modelId="{17B64A8D-5B42-40F9-93E4-D6FADC7AAB07}" type="sibTrans" cxnId="{DCFD9CF0-EF6D-4248-B6D3-392BFABF6CA6}">
      <dgm:prSet/>
      <dgm:spPr/>
      <dgm:t>
        <a:bodyPr/>
        <a:lstStyle/>
        <a:p>
          <a:endParaRPr lang="en-US"/>
        </a:p>
      </dgm:t>
    </dgm:pt>
    <dgm:pt modelId="{0388E5C9-D1EE-4281-BF66-774E4C7E9AA0}" type="pres">
      <dgm:prSet presAssocID="{3A32FCD1-F162-45B5-AF2A-15A1DABBB2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10972-476F-4C41-A149-7016E32E5C69}" type="pres">
      <dgm:prSet presAssocID="{C54EC8BD-947F-4406-B73A-63AFE6F5F316}" presName="circle1" presStyleLbl="node1" presStyleIdx="0" presStyleCnt="3"/>
      <dgm:spPr/>
    </dgm:pt>
    <dgm:pt modelId="{B21CECF3-599D-472E-AB9A-3AAC8F63DDCF}" type="pres">
      <dgm:prSet presAssocID="{C54EC8BD-947F-4406-B73A-63AFE6F5F316}" presName="space" presStyleCnt="0"/>
      <dgm:spPr/>
    </dgm:pt>
    <dgm:pt modelId="{69BB4F08-3E3C-4CAD-9C44-A746F507A5BD}" type="pres">
      <dgm:prSet presAssocID="{C54EC8BD-947F-4406-B73A-63AFE6F5F316}" presName="rect1" presStyleLbl="alignAcc1" presStyleIdx="0" presStyleCnt="3"/>
      <dgm:spPr/>
      <dgm:t>
        <a:bodyPr/>
        <a:lstStyle/>
        <a:p>
          <a:endParaRPr lang="en-US"/>
        </a:p>
      </dgm:t>
    </dgm:pt>
    <dgm:pt modelId="{C97F2E8C-F21D-4937-A2B4-512FBD830C2E}" type="pres">
      <dgm:prSet presAssocID="{8CFA9C6A-3FAB-4DA8-9936-74AABDF5079F}" presName="vertSpace2" presStyleLbl="node1" presStyleIdx="0" presStyleCnt="3"/>
      <dgm:spPr/>
    </dgm:pt>
    <dgm:pt modelId="{0FF838F3-355A-41F6-AB45-11F7E8A35811}" type="pres">
      <dgm:prSet presAssocID="{8CFA9C6A-3FAB-4DA8-9936-74AABDF5079F}" presName="circle2" presStyleLbl="node1" presStyleIdx="1" presStyleCnt="3"/>
      <dgm:spPr/>
    </dgm:pt>
    <dgm:pt modelId="{155EF852-E1A1-42F8-9450-AB953126E225}" type="pres">
      <dgm:prSet presAssocID="{8CFA9C6A-3FAB-4DA8-9936-74AABDF5079F}" presName="rect2" presStyleLbl="alignAcc1" presStyleIdx="1" presStyleCnt="3"/>
      <dgm:spPr/>
      <dgm:t>
        <a:bodyPr/>
        <a:lstStyle/>
        <a:p>
          <a:endParaRPr lang="en-US"/>
        </a:p>
      </dgm:t>
    </dgm:pt>
    <dgm:pt modelId="{DE0FCB6B-C1DF-40C3-B5D9-D3727F7F0EA0}" type="pres">
      <dgm:prSet presAssocID="{9B28FC5D-710B-4FC1-A3D8-4D80398F06C9}" presName="vertSpace3" presStyleLbl="node1" presStyleIdx="1" presStyleCnt="3"/>
      <dgm:spPr/>
    </dgm:pt>
    <dgm:pt modelId="{7911AB03-C3BF-4113-8C30-22DDF4CC45EC}" type="pres">
      <dgm:prSet presAssocID="{9B28FC5D-710B-4FC1-A3D8-4D80398F06C9}" presName="circle3" presStyleLbl="node1" presStyleIdx="2" presStyleCnt="3"/>
      <dgm:spPr/>
    </dgm:pt>
    <dgm:pt modelId="{74D76F5A-87E6-4632-8CEF-CA0B1DD3A8B3}" type="pres">
      <dgm:prSet presAssocID="{9B28FC5D-710B-4FC1-A3D8-4D80398F06C9}" presName="rect3" presStyleLbl="alignAcc1" presStyleIdx="2" presStyleCnt="3"/>
      <dgm:spPr/>
      <dgm:t>
        <a:bodyPr/>
        <a:lstStyle/>
        <a:p>
          <a:endParaRPr lang="en-US"/>
        </a:p>
      </dgm:t>
    </dgm:pt>
    <dgm:pt modelId="{EEDF6E40-A232-4CAD-A45F-53F277993C64}" type="pres">
      <dgm:prSet presAssocID="{C54EC8BD-947F-4406-B73A-63AFE6F5F31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EA0C2-7349-4664-BDEC-7B8B4816FFB7}" type="pres">
      <dgm:prSet presAssocID="{C54EC8BD-947F-4406-B73A-63AFE6F5F316}" presName="rect1ChTx" presStyleLbl="alignAcc1" presStyleIdx="2" presStyleCnt="3" custScaleX="103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69792-3C36-400A-B455-DADACD4BF9CF}" type="pres">
      <dgm:prSet presAssocID="{8CFA9C6A-3FAB-4DA8-9936-74AABDF5079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34E8-CB82-44FF-942D-33F3A2DA155F}" type="pres">
      <dgm:prSet presAssocID="{8CFA9C6A-3FAB-4DA8-9936-74AABDF5079F}" presName="rect2ChTx" presStyleLbl="alignAcc1" presStyleIdx="2" presStyleCnt="3" custScaleX="10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B39EA-BEDF-4D56-B1A7-D08BA485140A}" type="pres">
      <dgm:prSet presAssocID="{9B28FC5D-710B-4FC1-A3D8-4D80398F06C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1ED17-CC92-4373-A9DF-6ACD9693C62D}" type="pres">
      <dgm:prSet presAssocID="{9B28FC5D-710B-4FC1-A3D8-4D80398F06C9}" presName="rect3ChTx" presStyleLbl="alignAcc1" presStyleIdx="2" presStyleCnt="3" custScaleX="10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56B1F-96A9-4617-A0CF-33D0E36EA336}" type="presOf" srcId="{8CFA9C6A-3FAB-4DA8-9936-74AABDF5079F}" destId="{0D369792-3C36-400A-B455-DADACD4BF9CF}" srcOrd="1" destOrd="0" presId="urn:microsoft.com/office/officeart/2005/8/layout/target3"/>
    <dgm:cxn modelId="{07CAC26E-2DF8-4B7B-BAAB-C63944763EDE}" srcId="{3A32FCD1-F162-45B5-AF2A-15A1DABBB217}" destId="{9B28FC5D-710B-4FC1-A3D8-4D80398F06C9}" srcOrd="2" destOrd="0" parTransId="{B083B15A-7E8E-4252-BA3B-D85A81306022}" sibTransId="{258E098A-EDE8-443A-B7DD-A170407E136F}"/>
    <dgm:cxn modelId="{D900FA88-B80F-4C6A-BCC1-098A4BF3C10C}" type="presOf" srcId="{D5D9B8C2-C4F6-456A-B26A-BB1CCAD06ED3}" destId="{007F34E8-CB82-44FF-942D-33F3A2DA155F}" srcOrd="0" destOrd="0" presId="urn:microsoft.com/office/officeart/2005/8/layout/target3"/>
    <dgm:cxn modelId="{BD1ADAB7-DD39-4DA5-B004-5343EB42AEB5}" type="presOf" srcId="{61F05FF3-3BFB-46AC-998F-8FDB47329A6A}" destId="{2FEEA0C2-7349-4664-BDEC-7B8B4816FFB7}" srcOrd="0" destOrd="2" presId="urn:microsoft.com/office/officeart/2005/8/layout/target3"/>
    <dgm:cxn modelId="{37040ED4-199F-4CEB-ADF4-03A99C2E2C8E}" type="presOf" srcId="{3A32FCD1-F162-45B5-AF2A-15A1DABBB217}" destId="{0388E5C9-D1EE-4281-BF66-774E4C7E9AA0}" srcOrd="0" destOrd="0" presId="urn:microsoft.com/office/officeart/2005/8/layout/target3"/>
    <dgm:cxn modelId="{09E9EB3A-EA52-4F8B-8DE0-013A71374513}" srcId="{C54EC8BD-947F-4406-B73A-63AFE6F5F316}" destId="{497A553E-1392-439D-8708-4E26D69AB124}" srcOrd="1" destOrd="0" parTransId="{2D0943F3-06A8-4482-B0BF-FB352DD3459D}" sibTransId="{528EED39-1AD3-42F4-8167-25D57CB2B2D5}"/>
    <dgm:cxn modelId="{A626E366-426C-4B89-AB9A-1E1AFF3C8F79}" type="presOf" srcId="{8C8899A3-2A2E-4A21-8F73-5B69C38833D6}" destId="{BC91ED17-CC92-4373-A9DF-6ACD9693C62D}" srcOrd="0" destOrd="0" presId="urn:microsoft.com/office/officeart/2005/8/layout/target3"/>
    <dgm:cxn modelId="{8E308F03-A096-42FF-B988-D9BA1C42DF66}" type="presOf" srcId="{9B28FC5D-710B-4FC1-A3D8-4D80398F06C9}" destId="{74D76F5A-87E6-4632-8CEF-CA0B1DD3A8B3}" srcOrd="0" destOrd="0" presId="urn:microsoft.com/office/officeart/2005/8/layout/target3"/>
    <dgm:cxn modelId="{68088434-3EC7-4006-AC79-5827C151D49A}" srcId="{C54EC8BD-947F-4406-B73A-63AFE6F5F316}" destId="{75E40473-967D-4453-8EFB-57F33CE1C14A}" srcOrd="0" destOrd="0" parTransId="{8353F8F6-3A54-43C0-B4AD-2FE770944B7C}" sibTransId="{19F7A292-309C-425E-BAEF-75D310526202}"/>
    <dgm:cxn modelId="{EDCF810E-357A-48A2-80FD-E977015EB65D}" type="presOf" srcId="{C54EC8BD-947F-4406-B73A-63AFE6F5F316}" destId="{EEDF6E40-A232-4CAD-A45F-53F277993C64}" srcOrd="1" destOrd="0" presId="urn:microsoft.com/office/officeart/2005/8/layout/target3"/>
    <dgm:cxn modelId="{28D11265-93F4-44B0-97BC-F2448A1CD833}" type="presOf" srcId="{C54EC8BD-947F-4406-B73A-63AFE6F5F316}" destId="{69BB4F08-3E3C-4CAD-9C44-A746F507A5BD}" srcOrd="0" destOrd="0" presId="urn:microsoft.com/office/officeart/2005/8/layout/target3"/>
    <dgm:cxn modelId="{C8AD17CC-D936-4117-8F92-03F6AE20CFC0}" type="presOf" srcId="{9B28FC5D-710B-4FC1-A3D8-4D80398F06C9}" destId="{F8DB39EA-BEDF-4D56-B1A7-D08BA485140A}" srcOrd="1" destOrd="0" presId="urn:microsoft.com/office/officeart/2005/8/layout/target3"/>
    <dgm:cxn modelId="{4DDB908C-9417-4F58-B116-ADA69C15A1AC}" srcId="{3A32FCD1-F162-45B5-AF2A-15A1DABBB217}" destId="{C54EC8BD-947F-4406-B73A-63AFE6F5F316}" srcOrd="0" destOrd="0" parTransId="{56E768B0-BDC7-485C-80B6-4F8F908EE902}" sibTransId="{EACF86C5-DCFE-4C4E-86DF-662B42FB6702}"/>
    <dgm:cxn modelId="{00426AED-D21F-4B03-9D54-0BBE38A396A4}" type="presOf" srcId="{EB3BAA32-0566-4154-AC4C-8EA493BC734B}" destId="{BC91ED17-CC92-4373-A9DF-6ACD9693C62D}" srcOrd="0" destOrd="1" presId="urn:microsoft.com/office/officeart/2005/8/layout/target3"/>
    <dgm:cxn modelId="{A5405B1F-3012-4FC2-A2C5-04A1B8230397}" type="presOf" srcId="{497A553E-1392-439D-8708-4E26D69AB124}" destId="{2FEEA0C2-7349-4664-BDEC-7B8B4816FFB7}" srcOrd="0" destOrd="1" presId="urn:microsoft.com/office/officeart/2005/8/layout/target3"/>
    <dgm:cxn modelId="{B0029EC8-520B-40DB-BEEF-AF9A836A6DB2}" type="presOf" srcId="{8CFA9C6A-3FAB-4DA8-9936-74AABDF5079F}" destId="{155EF852-E1A1-42F8-9450-AB953126E225}" srcOrd="0" destOrd="0" presId="urn:microsoft.com/office/officeart/2005/8/layout/target3"/>
    <dgm:cxn modelId="{A828D966-761B-4505-859F-4F520C5CB92D}" srcId="{9B28FC5D-710B-4FC1-A3D8-4D80398F06C9}" destId="{8C8899A3-2A2E-4A21-8F73-5B69C38833D6}" srcOrd="0" destOrd="0" parTransId="{3694B136-BBDC-4D09-AC89-138D05CD88F2}" sibTransId="{C57B3B79-2828-4756-8090-684EEA223262}"/>
    <dgm:cxn modelId="{9A3EA088-5BBD-49EE-A839-60AFF44D72D4}" srcId="{9B28FC5D-710B-4FC1-A3D8-4D80398F06C9}" destId="{EB3BAA32-0566-4154-AC4C-8EA493BC734B}" srcOrd="1" destOrd="0" parTransId="{719A86C2-05A2-42F4-B590-54B0C9033F02}" sibTransId="{3D39C64E-447C-40E7-A092-4555A58B8159}"/>
    <dgm:cxn modelId="{BDD55911-972F-4405-924C-3D7F024849FC}" srcId="{8CFA9C6A-3FAB-4DA8-9936-74AABDF5079F}" destId="{D5D9B8C2-C4F6-456A-B26A-BB1CCAD06ED3}" srcOrd="0" destOrd="0" parTransId="{8FD3BF8A-8314-458E-AB78-F6A53FAA542B}" sibTransId="{EB9F6D73-04F8-4A5A-A07E-8A269C4DC8E7}"/>
    <dgm:cxn modelId="{DCFD9CF0-EF6D-4248-B6D3-392BFABF6CA6}" srcId="{C54EC8BD-947F-4406-B73A-63AFE6F5F316}" destId="{61F05FF3-3BFB-46AC-998F-8FDB47329A6A}" srcOrd="2" destOrd="0" parTransId="{83F298C1-FA4D-4F2A-93C5-879DEF15ECD3}" sibTransId="{17B64A8D-5B42-40F9-93E4-D6FADC7AAB07}"/>
    <dgm:cxn modelId="{108202FF-8B3D-438A-9940-FD17EE444189}" srcId="{3A32FCD1-F162-45B5-AF2A-15A1DABBB217}" destId="{8CFA9C6A-3FAB-4DA8-9936-74AABDF5079F}" srcOrd="1" destOrd="0" parTransId="{BC48B5AC-E68E-4E34-B7F3-85E73EFCFD38}" sibTransId="{D973C83A-5E29-428C-8521-9004218F8D2E}"/>
    <dgm:cxn modelId="{D3C124AA-4EC6-4A60-A6D9-831262B954DA}" type="presOf" srcId="{75E40473-967D-4453-8EFB-57F33CE1C14A}" destId="{2FEEA0C2-7349-4664-BDEC-7B8B4816FFB7}" srcOrd="0" destOrd="0" presId="urn:microsoft.com/office/officeart/2005/8/layout/target3"/>
    <dgm:cxn modelId="{BEDB2102-F85E-48E0-9174-2F2A27EFCFF4}" type="presParOf" srcId="{0388E5C9-D1EE-4281-BF66-774E4C7E9AA0}" destId="{E2110972-476F-4C41-A149-7016E32E5C69}" srcOrd="0" destOrd="0" presId="urn:microsoft.com/office/officeart/2005/8/layout/target3"/>
    <dgm:cxn modelId="{30FE8A3C-975F-4A06-84B7-0D5F5340EFF9}" type="presParOf" srcId="{0388E5C9-D1EE-4281-BF66-774E4C7E9AA0}" destId="{B21CECF3-599D-472E-AB9A-3AAC8F63DDCF}" srcOrd="1" destOrd="0" presId="urn:microsoft.com/office/officeart/2005/8/layout/target3"/>
    <dgm:cxn modelId="{4C5FD9E3-20E2-4A4A-9E93-F2F5F87C7317}" type="presParOf" srcId="{0388E5C9-D1EE-4281-BF66-774E4C7E9AA0}" destId="{69BB4F08-3E3C-4CAD-9C44-A746F507A5BD}" srcOrd="2" destOrd="0" presId="urn:microsoft.com/office/officeart/2005/8/layout/target3"/>
    <dgm:cxn modelId="{34D2DF64-2F3E-4770-A60B-8B03594982B1}" type="presParOf" srcId="{0388E5C9-D1EE-4281-BF66-774E4C7E9AA0}" destId="{C97F2E8C-F21D-4937-A2B4-512FBD830C2E}" srcOrd="3" destOrd="0" presId="urn:microsoft.com/office/officeart/2005/8/layout/target3"/>
    <dgm:cxn modelId="{901BABCA-ECFD-467B-8D59-92B1ED8FCAC5}" type="presParOf" srcId="{0388E5C9-D1EE-4281-BF66-774E4C7E9AA0}" destId="{0FF838F3-355A-41F6-AB45-11F7E8A35811}" srcOrd="4" destOrd="0" presId="urn:microsoft.com/office/officeart/2005/8/layout/target3"/>
    <dgm:cxn modelId="{525F7042-638A-42E6-B21B-146682546F99}" type="presParOf" srcId="{0388E5C9-D1EE-4281-BF66-774E4C7E9AA0}" destId="{155EF852-E1A1-42F8-9450-AB953126E225}" srcOrd="5" destOrd="0" presId="urn:microsoft.com/office/officeart/2005/8/layout/target3"/>
    <dgm:cxn modelId="{579C9CBF-0915-4538-8D88-3A2632534C62}" type="presParOf" srcId="{0388E5C9-D1EE-4281-BF66-774E4C7E9AA0}" destId="{DE0FCB6B-C1DF-40C3-B5D9-D3727F7F0EA0}" srcOrd="6" destOrd="0" presId="urn:microsoft.com/office/officeart/2005/8/layout/target3"/>
    <dgm:cxn modelId="{09AC1152-40A2-4F0C-9FF1-FE900A124CD1}" type="presParOf" srcId="{0388E5C9-D1EE-4281-BF66-774E4C7E9AA0}" destId="{7911AB03-C3BF-4113-8C30-22DDF4CC45EC}" srcOrd="7" destOrd="0" presId="urn:microsoft.com/office/officeart/2005/8/layout/target3"/>
    <dgm:cxn modelId="{C71AEB22-2299-4DB9-865C-83FA66DD9487}" type="presParOf" srcId="{0388E5C9-D1EE-4281-BF66-774E4C7E9AA0}" destId="{74D76F5A-87E6-4632-8CEF-CA0B1DD3A8B3}" srcOrd="8" destOrd="0" presId="urn:microsoft.com/office/officeart/2005/8/layout/target3"/>
    <dgm:cxn modelId="{12214338-0B56-4DE7-BCBB-C9F2F31487C6}" type="presParOf" srcId="{0388E5C9-D1EE-4281-BF66-774E4C7E9AA0}" destId="{EEDF6E40-A232-4CAD-A45F-53F277993C64}" srcOrd="9" destOrd="0" presId="urn:microsoft.com/office/officeart/2005/8/layout/target3"/>
    <dgm:cxn modelId="{148539B1-B325-4134-AF4E-1605B8DE150C}" type="presParOf" srcId="{0388E5C9-D1EE-4281-BF66-774E4C7E9AA0}" destId="{2FEEA0C2-7349-4664-BDEC-7B8B4816FFB7}" srcOrd="10" destOrd="0" presId="urn:microsoft.com/office/officeart/2005/8/layout/target3"/>
    <dgm:cxn modelId="{0C639BB0-693D-4EE8-8C86-36C91AF31BEA}" type="presParOf" srcId="{0388E5C9-D1EE-4281-BF66-774E4C7E9AA0}" destId="{0D369792-3C36-400A-B455-DADACD4BF9CF}" srcOrd="11" destOrd="0" presId="urn:microsoft.com/office/officeart/2005/8/layout/target3"/>
    <dgm:cxn modelId="{B550395F-AB74-4A9E-9413-40099FB6A1CD}" type="presParOf" srcId="{0388E5C9-D1EE-4281-BF66-774E4C7E9AA0}" destId="{007F34E8-CB82-44FF-942D-33F3A2DA155F}" srcOrd="12" destOrd="0" presId="urn:microsoft.com/office/officeart/2005/8/layout/target3"/>
    <dgm:cxn modelId="{254ADB42-952C-47D8-B1A9-E1D2738843D8}" type="presParOf" srcId="{0388E5C9-D1EE-4281-BF66-774E4C7E9AA0}" destId="{F8DB39EA-BEDF-4D56-B1A7-D08BA485140A}" srcOrd="13" destOrd="0" presId="urn:microsoft.com/office/officeart/2005/8/layout/target3"/>
    <dgm:cxn modelId="{38D2F1A2-4BC1-44E4-B379-403CBAC7745F}" type="presParOf" srcId="{0388E5C9-D1EE-4281-BF66-774E4C7E9AA0}" destId="{BC91ED17-CC92-4373-A9DF-6ACD9693C62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10972-476F-4C41-A149-7016E32E5C69}">
      <dsp:nvSpPr>
        <dsp:cNvPr id="0" name=""/>
        <dsp:cNvSpPr/>
      </dsp:nvSpPr>
      <dsp:spPr>
        <a:xfrm>
          <a:off x="-32200" y="0"/>
          <a:ext cx="4189444" cy="41894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B4F08-3E3C-4CAD-9C44-A746F507A5BD}">
      <dsp:nvSpPr>
        <dsp:cNvPr id="0" name=""/>
        <dsp:cNvSpPr/>
      </dsp:nvSpPr>
      <dsp:spPr>
        <a:xfrm>
          <a:off x="2062521" y="0"/>
          <a:ext cx="6851158" cy="4189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Understand</a:t>
          </a:r>
          <a:endParaRPr lang="en-US" sz="3700" kern="1200" dirty="0"/>
        </a:p>
      </dsp:txBody>
      <dsp:txXfrm>
        <a:off x="2062521" y="0"/>
        <a:ext cx="3425579" cy="1256835"/>
      </dsp:txXfrm>
    </dsp:sp>
    <dsp:sp modelId="{0FF838F3-355A-41F6-AB45-11F7E8A35811}">
      <dsp:nvSpPr>
        <dsp:cNvPr id="0" name=""/>
        <dsp:cNvSpPr/>
      </dsp:nvSpPr>
      <dsp:spPr>
        <a:xfrm>
          <a:off x="700953" y="1256835"/>
          <a:ext cx="2723135" cy="27231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5EF852-E1A1-42F8-9450-AB953126E225}">
      <dsp:nvSpPr>
        <dsp:cNvPr id="0" name=""/>
        <dsp:cNvSpPr/>
      </dsp:nvSpPr>
      <dsp:spPr>
        <a:xfrm>
          <a:off x="2062521" y="1256835"/>
          <a:ext cx="6851158" cy="2723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Test Algorithms</a:t>
          </a:r>
          <a:endParaRPr lang="en-US" sz="3700" kern="1200" dirty="0"/>
        </a:p>
      </dsp:txBody>
      <dsp:txXfrm>
        <a:off x="2062521" y="1256835"/>
        <a:ext cx="3425579" cy="1256831"/>
      </dsp:txXfrm>
    </dsp:sp>
    <dsp:sp modelId="{7911AB03-C3BF-4113-8C30-22DDF4CC45EC}">
      <dsp:nvSpPr>
        <dsp:cNvPr id="0" name=""/>
        <dsp:cNvSpPr/>
      </dsp:nvSpPr>
      <dsp:spPr>
        <a:xfrm>
          <a:off x="1434105" y="2513667"/>
          <a:ext cx="1256831" cy="12568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D76F5A-87E6-4632-8CEF-CA0B1DD3A8B3}">
      <dsp:nvSpPr>
        <dsp:cNvPr id="0" name=""/>
        <dsp:cNvSpPr/>
      </dsp:nvSpPr>
      <dsp:spPr>
        <a:xfrm>
          <a:off x="2062521" y="2513667"/>
          <a:ext cx="6851158" cy="12568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Refine</a:t>
          </a:r>
          <a:endParaRPr lang="en-US" sz="3700" kern="1200" dirty="0"/>
        </a:p>
      </dsp:txBody>
      <dsp:txXfrm>
        <a:off x="2062521" y="2513667"/>
        <a:ext cx="3425579" cy="1256831"/>
      </dsp:txXfrm>
    </dsp:sp>
    <dsp:sp modelId="{2FEEA0C2-7349-4664-BDEC-7B8B4816FFB7}">
      <dsp:nvSpPr>
        <dsp:cNvPr id="0" name=""/>
        <dsp:cNvSpPr/>
      </dsp:nvSpPr>
      <dsp:spPr>
        <a:xfrm>
          <a:off x="5423716" y="0"/>
          <a:ext cx="3554346" cy="12568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MATLAB Coding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Traveling Salesman Problem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Optimization Algorithms</a:t>
          </a:r>
          <a:endParaRPr lang="en-US" sz="2000" kern="1200" dirty="0"/>
        </a:p>
      </dsp:txBody>
      <dsp:txXfrm>
        <a:off x="5423716" y="0"/>
        <a:ext cx="3554346" cy="1256835"/>
      </dsp:txXfrm>
    </dsp:sp>
    <dsp:sp modelId="{007F34E8-CB82-44FF-942D-33F3A2DA155F}">
      <dsp:nvSpPr>
        <dsp:cNvPr id="0" name=""/>
        <dsp:cNvSpPr/>
      </dsp:nvSpPr>
      <dsp:spPr>
        <a:xfrm>
          <a:off x="5423699" y="1256835"/>
          <a:ext cx="3554380" cy="12568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NN, 2-Opt, GA</a:t>
          </a:r>
          <a:endParaRPr lang="en-US" sz="2000" kern="1200" dirty="0"/>
        </a:p>
      </dsp:txBody>
      <dsp:txXfrm>
        <a:off x="5423699" y="1256835"/>
        <a:ext cx="3554380" cy="1256831"/>
      </dsp:txXfrm>
    </dsp:sp>
    <dsp:sp modelId="{BC91ED17-CC92-4373-A9DF-6ACD9693C62D}">
      <dsp:nvSpPr>
        <dsp:cNvPr id="0" name=""/>
        <dsp:cNvSpPr/>
      </dsp:nvSpPr>
      <dsp:spPr>
        <a:xfrm>
          <a:off x="5423699" y="2513667"/>
          <a:ext cx="3554380" cy="12568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Test Modified GA against 2-Opt and MATLAB GA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u="none" kern="1200" dirty="0" smtClean="0"/>
            <a:t>Use clustering with a depot to test GA for MTSP</a:t>
          </a:r>
          <a:endParaRPr lang="en-US" sz="1900" kern="1200" dirty="0"/>
        </a:p>
      </dsp:txBody>
      <dsp:txXfrm>
        <a:off x="5423699" y="2513667"/>
        <a:ext cx="3554380" cy="125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19675475" cy="217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127635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16000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Char char="•"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–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chart" idx="2"/>
          </p:nvPr>
        </p:nvSpPr>
        <p:spPr>
          <a:xfrm>
            <a:off x="22021800" y="7680325"/>
            <a:ext cx="19675475" cy="217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Char char="•"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–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602663" y="23042563"/>
            <a:ext cx="26335038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8602663" y="2941638"/>
            <a:ext cx="26335038" cy="197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602663" y="25763538"/>
            <a:ext cx="26335038" cy="38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1082337" y="-1208088"/>
            <a:ext cx="21726525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127635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16000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Char char="•"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–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22714744" y="10424319"/>
            <a:ext cx="28089226" cy="987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886868" y="624681"/>
            <a:ext cx="28089226" cy="2947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127635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16000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Char char="•"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–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292475" y="10226675"/>
            <a:ext cx="37306249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583363" y="18653125"/>
            <a:ext cx="30724474" cy="84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None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None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39503351" cy="217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127635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16000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Char char="•"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–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467100" y="21153438"/>
            <a:ext cx="37307839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467100" y="13952538"/>
            <a:ext cx="37307839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19675475" cy="217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2021800" y="7680325"/>
            <a:ext cx="19675475" cy="217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2193925" y="10439400"/>
            <a:ext cx="19392900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22296438" y="7369175"/>
            <a:ext cx="19400837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160875" y="1311275"/>
            <a:ext cx="24536399" cy="280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39503351" cy="217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L="457200" marR="0" lvl="0" indent="-127635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16000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12400"/>
              <a:buFont typeface="Arial"/>
              <a:buChar char="•"/>
              <a:defRPr sz="1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–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»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00" tIns="235100" rIns="470200" bIns="235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hyperlink" Target="https://c1.staticflickr.com/7/6136/5929178282_761046f7b7_b.jpg" TargetMode="External"/><Relationship Id="rId34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0.jpeg"/><Relationship Id="rId25" Type="http://schemas.openxmlformats.org/officeDocument/2006/relationships/hyperlink" Target="https://st.depositphotos.com/1000315/4616/i/950/depositphotos_46166383-stock-photo-bonn-germany-may-6-2014.jpg" TargetMode="External"/><Relationship Id="rId33" Type="http://schemas.openxmlformats.org/officeDocument/2006/relationships/hyperlink" Target="http://www.rcasts.com/2010/11/any-r-packages-to-solve-vehicle-routing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hyperlink" Target="https://ai2-s2-public.s3.amazonaws.com/figures/2017-08-08/8d4b904e61f95dfe1b81fe90ca56e284a8d30e94/2-Figure1-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5.png"/><Relationship Id="rId32" Type="http://schemas.openxmlformats.org/officeDocument/2006/relationships/hyperlink" Target="http://www.solver.com/solver-platform-sdk-source-code-examples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hyperlink" Target="http://newvaluestreams.com/wordpress/wp-content/uploads/2008/11/long-lines.jpg" TargetMode="External"/><Relationship Id="rId28" Type="http://schemas.openxmlformats.org/officeDocument/2006/relationships/image" Target="../media/image17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2.JPG"/><Relationship Id="rId31" Type="http://schemas.openxmlformats.org/officeDocument/2006/relationships/hyperlink" Target="http://www.abc.net.au/news/image/8123084-3x2-700x467.jpg" TargetMode="Externa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JPG"/><Relationship Id="rId22" Type="http://schemas.openxmlformats.org/officeDocument/2006/relationships/image" Target="../media/image14.png"/><Relationship Id="rId27" Type="http://schemas.openxmlformats.org/officeDocument/2006/relationships/hyperlink" Target="https://www.kth.se/polopoly_fs/1.775470!/image/plan.jpg" TargetMode="External"/><Relationship Id="rId30" Type="http://schemas.openxmlformats.org/officeDocument/2006/relationships/image" Target="../media/image18.png"/><Relationship Id="rId8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9DD1D7"/>
            </a:gs>
            <a:gs pos="22281">
              <a:srgbClr val="9FD1D8"/>
            </a:gs>
            <a:gs pos="21562">
              <a:srgbClr val="A2D1DA"/>
            </a:gs>
            <a:gs pos="20125">
              <a:srgbClr val="A8D1DD"/>
            </a:gs>
            <a:gs pos="17250">
              <a:srgbClr val="B5D0E3"/>
            </a:gs>
            <a:gs pos="77000">
              <a:schemeClr val="accent6">
                <a:lumMod val="20000"/>
                <a:lumOff val="80000"/>
              </a:schemeClr>
            </a:gs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2888" y="10216612"/>
            <a:ext cx="12545393" cy="1518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2965" y="10216612"/>
            <a:ext cx="12040235" cy="15181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132965" y="1314450"/>
            <a:ext cx="39548435" cy="5432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0325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70200" tIns="235100" rIns="470200" bIns="235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00" b="1" dirty="0" smtClean="0">
                <a:solidFill>
                  <a:schemeClr val="lt1"/>
                </a:solidFill>
              </a:rPr>
              <a:t>Optimizing Our World</a:t>
            </a:r>
            <a:r>
              <a:rPr lang="en-US" sz="6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dirty="0" smtClean="0">
                <a:solidFill>
                  <a:schemeClr val="lt1"/>
                </a:solidFill>
              </a:rPr>
              <a:t>Beth Francis</a:t>
            </a:r>
            <a:r>
              <a:rPr lang="en-US" sz="7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7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Felicity Franklin</a:t>
            </a:r>
            <a:r>
              <a:rPr lang="en-US" sz="72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Schools, Gifted STEM Grades 3-8</a:t>
            </a:r>
            <a:endParaRPr dirty="0"/>
          </a:p>
        </p:txBody>
      </p:sp>
      <p:sp>
        <p:nvSpPr>
          <p:cNvPr id="97" name="Shape 97"/>
          <p:cNvSpPr/>
          <p:nvPr/>
        </p:nvSpPr>
        <p:spPr>
          <a:xfrm>
            <a:off x="1290477" y="10193752"/>
            <a:ext cx="13649486" cy="21406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i="0" u="none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dirty="0"/>
          </a:p>
        </p:txBody>
      </p:sp>
      <p:sp>
        <p:nvSpPr>
          <p:cNvPr id="98" name="Shape 98"/>
          <p:cNvSpPr/>
          <p:nvPr/>
        </p:nvSpPr>
        <p:spPr>
          <a:xfrm>
            <a:off x="15308580" y="10166513"/>
            <a:ext cx="13568363" cy="21413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i="0" u="sng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i="0" u="none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i="0" u="none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i="0" u="none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8080"/>
                </a:solidFill>
              </a:rPr>
              <a:t>Student led </a:t>
            </a:r>
          </a:p>
          <a:p>
            <a:pPr marL="685800" lvl="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8080"/>
                </a:solidFill>
              </a:rPr>
              <a:t>Real </a:t>
            </a:r>
            <a:r>
              <a:rPr lang="en-US" sz="4800" b="1" dirty="0">
                <a:solidFill>
                  <a:srgbClr val="008080"/>
                </a:solidFill>
              </a:rPr>
              <a:t>world problem </a:t>
            </a:r>
            <a:r>
              <a:rPr lang="en-US" sz="4800" b="1" dirty="0" smtClean="0">
                <a:solidFill>
                  <a:srgbClr val="008080"/>
                </a:solidFill>
              </a:rPr>
              <a:t>solving</a:t>
            </a:r>
            <a:r>
              <a:rPr lang="en-US" sz="4800" b="1" dirty="0">
                <a:solidFill>
                  <a:srgbClr val="008080"/>
                </a:solidFill>
              </a:rPr>
              <a:t> </a:t>
            </a:r>
            <a:r>
              <a:rPr lang="en-US" sz="4800" b="1" dirty="0" smtClean="0">
                <a:solidFill>
                  <a:srgbClr val="008080"/>
                </a:solidFill>
              </a:rPr>
              <a:t>and application </a:t>
            </a:r>
            <a:endParaRPr lang="en-US" sz="4800" b="1" dirty="0">
              <a:solidFill>
                <a:srgbClr val="008080"/>
              </a:solidFill>
            </a:endParaRPr>
          </a:p>
          <a:p>
            <a:pPr marL="685800" lvl="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8080"/>
                </a:solidFill>
              </a:rPr>
              <a:t>Collaborative team </a:t>
            </a:r>
            <a:r>
              <a:rPr lang="en-US" sz="4800" b="1" dirty="0" smtClean="0">
                <a:solidFill>
                  <a:srgbClr val="008080"/>
                </a:solidFill>
              </a:rPr>
              <a:t>learning</a:t>
            </a:r>
            <a:endParaRPr lang="en-US" sz="4800" b="1" dirty="0">
              <a:solidFill>
                <a:srgbClr val="008080"/>
              </a:solidFill>
            </a:endParaRPr>
          </a:p>
          <a:p>
            <a:pPr marL="685800" lvl="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8080"/>
                </a:solidFill>
              </a:rPr>
              <a:t>Increases 21st </a:t>
            </a:r>
            <a:r>
              <a:rPr lang="en-US" sz="4800" b="1" dirty="0">
                <a:solidFill>
                  <a:srgbClr val="008080"/>
                </a:solidFill>
              </a:rPr>
              <a:t>century </a:t>
            </a:r>
            <a:r>
              <a:rPr lang="en-US" sz="4800" b="1" dirty="0" smtClean="0">
                <a:solidFill>
                  <a:srgbClr val="008080"/>
                </a:solidFill>
              </a:rPr>
              <a:t>skills </a:t>
            </a:r>
            <a:endParaRPr lang="en-US" sz="64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i="0" u="sng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6400" b="1" i="0" u="none" strike="noStrike" cap="none" dirty="0" smtClean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>
              <a:solidFill>
                <a:srgbClr val="008080"/>
              </a:solidFill>
            </a:endParaRPr>
          </a:p>
          <a:p>
            <a:pPr lvl="0">
              <a:buClr>
                <a:srgbClr val="008080"/>
              </a:buClr>
              <a:buSzPts val="6400"/>
            </a:pPr>
            <a:r>
              <a:rPr lang="en-US" sz="4800" b="1" dirty="0" smtClean="0">
                <a:solidFill>
                  <a:srgbClr val="008080"/>
                </a:solidFill>
              </a:rPr>
              <a:t>Through </a:t>
            </a:r>
            <a:r>
              <a:rPr lang="en-US" sz="4800" b="1" dirty="0">
                <a:solidFill>
                  <a:srgbClr val="008080"/>
                </a:solidFill>
              </a:rPr>
              <a:t>the Engineering Design Process students learn the importance of:</a:t>
            </a:r>
          </a:p>
          <a:p>
            <a:pPr marL="685800" lvl="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8080"/>
                </a:solidFill>
              </a:rPr>
              <a:t>	</a:t>
            </a:r>
            <a:r>
              <a:rPr lang="en-US" sz="4800" b="1" dirty="0" smtClean="0">
                <a:solidFill>
                  <a:srgbClr val="008080"/>
                </a:solidFill>
              </a:rPr>
              <a:t>Research </a:t>
            </a:r>
            <a:r>
              <a:rPr lang="en-US" sz="4800" b="1" dirty="0">
                <a:solidFill>
                  <a:srgbClr val="008080"/>
                </a:solidFill>
              </a:rPr>
              <a:t>and Testing</a:t>
            </a:r>
          </a:p>
          <a:p>
            <a:pPr marL="68580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8080"/>
                </a:solidFill>
              </a:rPr>
              <a:t>	</a:t>
            </a:r>
            <a:r>
              <a:rPr lang="en-US" sz="4800" b="1" dirty="0" smtClean="0">
                <a:solidFill>
                  <a:srgbClr val="008080"/>
                </a:solidFill>
              </a:rPr>
              <a:t>Communication </a:t>
            </a:r>
            <a:r>
              <a:rPr lang="en-US" sz="4800" b="1" dirty="0">
                <a:solidFill>
                  <a:srgbClr val="008080"/>
                </a:solidFill>
              </a:rPr>
              <a:t>and Teamwork</a:t>
            </a:r>
          </a:p>
          <a:p>
            <a:pPr marL="68580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8080"/>
                </a:solidFill>
              </a:rPr>
              <a:t>	</a:t>
            </a:r>
            <a:r>
              <a:rPr lang="en-US" sz="4800" b="1" dirty="0" smtClean="0">
                <a:solidFill>
                  <a:srgbClr val="008080"/>
                </a:solidFill>
              </a:rPr>
              <a:t>Refining </a:t>
            </a:r>
            <a:r>
              <a:rPr lang="en-US" sz="4800" b="1" dirty="0">
                <a:solidFill>
                  <a:srgbClr val="008080"/>
                </a:solidFill>
              </a:rPr>
              <a:t>Ideas</a:t>
            </a:r>
          </a:p>
          <a:p>
            <a:pPr marL="685800" indent="-685800">
              <a:buClr>
                <a:srgbClr val="008080"/>
              </a:buClr>
              <a:buSzPts val="6400"/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8080"/>
                </a:solidFill>
              </a:rPr>
              <a:t>	</a:t>
            </a:r>
            <a:r>
              <a:rPr lang="en-US" sz="4800" b="1" dirty="0" smtClean="0">
                <a:solidFill>
                  <a:srgbClr val="008080"/>
                </a:solidFill>
              </a:rPr>
              <a:t>Identifying </a:t>
            </a:r>
            <a:r>
              <a:rPr lang="en-US" sz="4800" b="1" dirty="0">
                <a:solidFill>
                  <a:srgbClr val="008080"/>
                </a:solidFill>
              </a:rPr>
              <a:t>Alternative Solutions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 smtClean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>
              <a:solidFill>
                <a:srgbClr val="00808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endParaRPr lang="en-US" sz="4800" b="1" dirty="0" smtClean="0">
              <a:solidFill>
                <a:srgbClr val="008080"/>
              </a:solidFill>
            </a:endParaRPr>
          </a:p>
          <a:p>
            <a:pPr lvl="0">
              <a:buClr>
                <a:srgbClr val="008080"/>
              </a:buClr>
              <a:buSzPts val="6400"/>
            </a:pPr>
            <a:endParaRPr lang="en-US" sz="4800" b="1" dirty="0" smtClean="0">
              <a:solidFill>
                <a:srgbClr val="008080"/>
              </a:solidFill>
            </a:endParaRPr>
          </a:p>
          <a:p>
            <a:pPr lvl="0">
              <a:buClr>
                <a:srgbClr val="008080"/>
              </a:buClr>
              <a:buSzPts val="6400"/>
            </a:pPr>
            <a:endParaRPr lang="en-US" sz="4800" b="1" dirty="0">
              <a:solidFill>
                <a:srgbClr val="008080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400"/>
              <a:buFont typeface="Arial"/>
              <a:buNone/>
            </a:pPr>
            <a:r>
              <a:rPr lang="en-US" sz="4800" b="1" dirty="0" smtClean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99" name="Shape 99"/>
          <p:cNvSpPr/>
          <p:nvPr/>
        </p:nvSpPr>
        <p:spPr>
          <a:xfrm>
            <a:off x="29357002" y="10216612"/>
            <a:ext cx="13045123" cy="2136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lvl="0">
              <a:buClr>
                <a:srgbClr val="008080"/>
              </a:buClr>
              <a:buSzPts val="6400"/>
            </a:pPr>
            <a:endParaRPr lang="en-US" sz="4800" b="1" dirty="0">
              <a:solidFill>
                <a:srgbClr val="008080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163638" y="7667895"/>
            <a:ext cx="13776325" cy="21003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None/>
            </a:pPr>
            <a:r>
              <a:rPr lang="en-US" sz="9200" b="0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Summer Research</a:t>
            </a:r>
            <a:endParaRPr sz="9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2133918" y="1287462"/>
            <a:ext cx="457200" cy="548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1224200" y="1304925"/>
            <a:ext cx="457200" cy="548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647950"/>
            <a:ext cx="49530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6825" y="2560638"/>
            <a:ext cx="2108200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 is funded by the National Science Foundation, grant # EEC-1710826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46023">
            <a:off x="10966075" y="2117163"/>
            <a:ext cx="2604248" cy="24397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01"/>
          <p:cNvSpPr txBox="1"/>
          <p:nvPr/>
        </p:nvSpPr>
        <p:spPr>
          <a:xfrm>
            <a:off x="15204600" y="7710124"/>
            <a:ext cx="13776325" cy="2116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None/>
            </a:pPr>
            <a:r>
              <a:rPr lang="en-US" sz="8800" b="0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Classroom Implementation </a:t>
            </a:r>
            <a:endParaRPr sz="8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01"/>
          <p:cNvSpPr txBox="1"/>
          <p:nvPr/>
        </p:nvSpPr>
        <p:spPr>
          <a:xfrm>
            <a:off x="29245563" y="7710124"/>
            <a:ext cx="13156562" cy="2116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None/>
            </a:pPr>
            <a:r>
              <a:rPr lang="en-US" sz="8800" b="0" i="0" u="none" strike="noStrike" cap="none" dirty="0" smtClean="0">
                <a:solidFill>
                  <a:schemeClr val="bg1"/>
                </a:solidFill>
                <a:sym typeface="Arial"/>
              </a:rPr>
              <a:t>Why Optimization</a:t>
            </a:r>
            <a:endParaRPr sz="88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19" name="Picture 18" descr="https://support.sas.com/documentation/cdl/en/ornoaug/65289/HTML/default/images/map002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35" y="12736074"/>
            <a:ext cx="3928001" cy="30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lh3.googleusercontent.com/5hmj4aGnStlOiIh56fSZaQQEIZazCTe95YB98Hxk--fCw-jAkJ_wh7W_ScdppUtat55hYyKy47hVL6-CVv62EFpmH1PPCYteXWMakpl0Y5r7S0OaG7LN2K5J8Vbi7YnquY93nELImL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68" y="12771271"/>
            <a:ext cx="4307228" cy="29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1950038"/>
              </p:ext>
            </p:extLst>
          </p:nvPr>
        </p:nvGraphicFramePr>
        <p:xfrm>
          <a:off x="2849880" y="17578797"/>
          <a:ext cx="8945880" cy="418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30" name="Picture 6" descr="https://lh5.googleusercontent.com/u5_tNBgkjdNgZL6n8c4r8hJ2s0KlVWqLV4lAEOGaAM7xg58_HRjHVPsxjrd0o-PvpyETk3ZlKPhzs4zPrRvrbfDJRt5C_7sANud9Fu2RcsmVk8AvG8TTfrK0tIeYcqPmpsnyO9SHF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13" y="23516468"/>
            <a:ext cx="4271837" cy="3203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3"/>
          <a:stretch/>
        </p:blipFill>
        <p:spPr>
          <a:xfrm>
            <a:off x="9535091" y="27357293"/>
            <a:ext cx="4063509" cy="34361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s://lh5.googleusercontent.com/n1rPnepXEvS_BrhI2l1gaV-6iwftKJBMQi5cf1QBqJZg0FWJQv14MlOIqLiHQy7br25dnOMOpROWLlXqcC4V9KCy8rGs8q_OKI_gXkQj0-CNjzJoDQac8WOeTVbVzfX7G55lIkMSi_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46" y="27906325"/>
            <a:ext cx="4237749" cy="3178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MWrwAg5vC5Vph40MoxDqrFDUCrut-_Ni3Ll2JEeitcqqryRZ3rii370HXyQZ0WwXfuwyt7HF58c_NMzUuSNoMPAIu6_RPFWw04AfYbE9NihE93GZV9L940aXfebaNgP__dJc7nZVJeHayaR39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0" y="22411708"/>
            <a:ext cx="7213600" cy="409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ites.google.com/site/ceemscbl/_/rsrc/1425514793091/home/CBL%20Flowchar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5" y="11985894"/>
            <a:ext cx="7261225" cy="4084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hape 101"/>
          <p:cNvSpPr txBox="1"/>
          <p:nvPr/>
        </p:nvSpPr>
        <p:spPr>
          <a:xfrm>
            <a:off x="2158238" y="10513272"/>
            <a:ext cx="12001500" cy="187134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lvl="0" algn="ctr">
              <a:buClr>
                <a:srgbClr val="008080"/>
              </a:buClr>
              <a:buSzPts val="6400"/>
            </a:pPr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Bio-Inspired Optimization of the Multiple Traveling Salesman 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Problem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ctr">
              <a:buClr>
                <a:srgbClr val="008080"/>
              </a:buClr>
              <a:buSzPts val="6400"/>
            </a:pP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Shape 101"/>
          <p:cNvSpPr txBox="1"/>
          <p:nvPr/>
        </p:nvSpPr>
        <p:spPr>
          <a:xfrm>
            <a:off x="2234834" y="10588843"/>
            <a:ext cx="12001500" cy="187134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lvl="0" algn="ctr">
              <a:spcBef>
                <a:spcPts val="1200"/>
              </a:spcBef>
              <a:buClr>
                <a:srgbClr val="008080"/>
              </a:buClr>
              <a:buSzPts val="6400"/>
            </a:pPr>
            <a:r>
              <a:rPr lang="en-US" sz="4800" b="1" dirty="0">
                <a:solidFill>
                  <a:srgbClr val="7030A0"/>
                </a:solidFill>
              </a:rPr>
              <a:t>Bio-Inspired Optimization of the Multiple Traveling Salesman </a:t>
            </a:r>
            <a:r>
              <a:rPr lang="en-US" sz="4800" b="1" dirty="0" smtClean="0">
                <a:solidFill>
                  <a:srgbClr val="7030A0"/>
                </a:solidFill>
              </a:rPr>
              <a:t>Problem</a:t>
            </a:r>
            <a:endParaRPr lang="en-US" sz="4800" b="1" dirty="0">
              <a:solidFill>
                <a:srgbClr val="7030A0"/>
              </a:solidFill>
            </a:endParaRPr>
          </a:p>
          <a:p>
            <a:pPr lvl="0" algn="ctr">
              <a:spcBef>
                <a:spcPts val="1200"/>
              </a:spcBef>
              <a:buClr>
                <a:srgbClr val="008080"/>
              </a:buClr>
              <a:buSzPts val="6400"/>
            </a:pP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6" name="Shape 101"/>
          <p:cNvSpPr txBox="1"/>
          <p:nvPr/>
        </p:nvSpPr>
        <p:spPr>
          <a:xfrm>
            <a:off x="2152332" y="16224624"/>
            <a:ext cx="12001500" cy="117471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algn="ctr">
              <a:spcBef>
                <a:spcPts val="1200"/>
              </a:spcBef>
              <a:buClr>
                <a:srgbClr val="008080"/>
              </a:buClr>
              <a:buSzPts val="6400"/>
            </a:pPr>
            <a:r>
              <a:rPr lang="en-US" sz="4800" b="1" dirty="0">
                <a:solidFill>
                  <a:srgbClr val="7030A0"/>
                </a:solidFill>
              </a:rPr>
              <a:t>Goals and Objectives</a:t>
            </a:r>
          </a:p>
        </p:txBody>
      </p:sp>
      <p:sp>
        <p:nvSpPr>
          <p:cNvPr id="37" name="Shape 101"/>
          <p:cNvSpPr txBox="1"/>
          <p:nvPr/>
        </p:nvSpPr>
        <p:spPr>
          <a:xfrm>
            <a:off x="2051050" y="21955204"/>
            <a:ext cx="12001500" cy="117471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lvl="0" algn="ctr">
              <a:spcBef>
                <a:spcPts val="1200"/>
              </a:spcBef>
              <a:buClr>
                <a:srgbClr val="008080"/>
              </a:buClr>
              <a:buSzPts val="6400"/>
            </a:pPr>
            <a:r>
              <a:rPr lang="en-US" sz="4800" b="1" dirty="0">
                <a:solidFill>
                  <a:srgbClr val="7030A0"/>
                </a:solidFill>
              </a:rPr>
              <a:t>Research In Action</a:t>
            </a:r>
          </a:p>
        </p:txBody>
      </p:sp>
      <p:sp>
        <p:nvSpPr>
          <p:cNvPr id="38" name="Shape 101"/>
          <p:cNvSpPr txBox="1"/>
          <p:nvPr/>
        </p:nvSpPr>
        <p:spPr>
          <a:xfrm>
            <a:off x="16147732" y="10555153"/>
            <a:ext cx="12001500" cy="117471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008080"/>
              </a:buClr>
              <a:buSzPts val="6400"/>
            </a:pPr>
            <a:r>
              <a:rPr lang="en-US" sz="4800" b="1" dirty="0" smtClean="0">
                <a:solidFill>
                  <a:srgbClr val="7030A0"/>
                </a:solidFill>
              </a:rPr>
              <a:t>Challenge </a:t>
            </a:r>
            <a:r>
              <a:rPr lang="en-US" sz="4800" b="1" dirty="0">
                <a:solidFill>
                  <a:srgbClr val="7030A0"/>
                </a:solidFill>
              </a:rPr>
              <a:t>Based Learning</a:t>
            </a:r>
          </a:p>
        </p:txBody>
      </p:sp>
      <p:sp>
        <p:nvSpPr>
          <p:cNvPr id="39" name="Shape 101"/>
          <p:cNvSpPr txBox="1"/>
          <p:nvPr/>
        </p:nvSpPr>
        <p:spPr>
          <a:xfrm>
            <a:off x="16064032" y="20896945"/>
            <a:ext cx="12001500" cy="117471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71425" tIns="85700" rIns="171425" bIns="85700" anchor="t" anchorCtr="0">
            <a:noAutofit/>
          </a:bodyPr>
          <a:lstStyle/>
          <a:p>
            <a:pPr lvl="0" algn="ctr">
              <a:spcBef>
                <a:spcPts val="1200"/>
              </a:spcBef>
              <a:buClr>
                <a:srgbClr val="008080"/>
              </a:buClr>
              <a:buSzPts val="6400"/>
            </a:pPr>
            <a:r>
              <a:rPr lang="en-US" sz="4800" b="1" dirty="0">
                <a:solidFill>
                  <a:srgbClr val="7030A0"/>
                </a:solidFill>
              </a:rPr>
              <a:t>Engineering Design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8"/>
          <a:srcRect l="6779" r="34909" b="11220"/>
          <a:stretch/>
        </p:blipFill>
        <p:spPr>
          <a:xfrm>
            <a:off x="30441900" y="2254486"/>
            <a:ext cx="2350616" cy="2233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t="20557" r="7541" b="4288"/>
          <a:stretch/>
        </p:blipFill>
        <p:spPr>
          <a:xfrm>
            <a:off x="2591118" y="23466414"/>
            <a:ext cx="2419861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https://lh4.googleusercontent.com/eoZZJnPM8gtbOHZ_kFwJx5i0EooM_qXwkZNEkhM15glNRg3nKeFnSzk5Zm3jHDStc0Dg5cb11JyF72HT7jmnOH_B4WlCFyUqt-aVgWwvAPSroig8KTKQrwOv192nlx55BUuT69-I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324" y="11075775"/>
            <a:ext cx="4482781" cy="336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208966" y="14444921"/>
            <a:ext cx="371273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>
                <a:solidFill>
                  <a:srgbClr val="1155CC"/>
                </a:solidFill>
                <a:latin typeface="Arial" panose="020B0604020202020204" pitchFamily="34" charset="0"/>
                <a:hlinkClick r:id="rId21"/>
              </a:rPr>
              <a:t>https://c1.staticflickr.com/7/6136/5929178282_761046f7b7_b.jpg</a:t>
            </a:r>
            <a:endParaRPr lang="en-US" sz="9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s://lh3.googleusercontent.com/eu9CMetNwN2eCbmgSZKaKJLukKPnmqAGA2Y9PBsGBXGRAxTGNcplCMdEdj6hZWwLLLQxL3KiSfeJPvU4knns3P0jL6lCnAvfaVnzJokSRA1iN6jzzbyEbceLHCH-9dpvPMaR7Ww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023" y="14122367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36357200" y="17694242"/>
            <a:ext cx="530712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>
                <a:solidFill>
                  <a:srgbClr val="1155CC"/>
                </a:solidFill>
                <a:latin typeface="Arial" panose="020B0604020202020204" pitchFamily="34" charset="0"/>
                <a:hlinkClick r:id="rId23"/>
              </a:rPr>
              <a:t>http://newvaluestreams.com/wordpress/wp-content/uploads/2008/11/long-lines.jpg</a:t>
            </a:r>
            <a:endParaRPr lang="en-US" sz="9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6" descr="https://lh5.googleusercontent.com/6uCWtqmzn_1BiYAwEvdObyAGull5qChEkEuBLFZU1ICAYvFYQIVmTJnpqji6xszWPGTYtFRPW7db8hBKlZpZ7--Lvn4oVS35ePkQCNRdGdvWSK-JTucO00QIYKDuL7uP9erUON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244" y="18580161"/>
            <a:ext cx="4525271" cy="30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535866" y="21597008"/>
            <a:ext cx="628323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>
                <a:solidFill>
                  <a:srgbClr val="1155CC"/>
                </a:solidFill>
                <a:latin typeface="Arial" panose="020B0604020202020204" pitchFamily="34" charset="0"/>
                <a:hlinkClick r:id="rId25"/>
              </a:rPr>
              <a:t>https://st.depositphotos.com/1000315/4616/i/950/depositphotos_46166383-stock-photo-bonn-germany-may-6-2014.jpg</a:t>
            </a:r>
            <a:endParaRPr lang="en-US" sz="9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0" descr="https://lh5.googleusercontent.com/EehV6FWkw6Yk6b-_VbmuA27aK3kTQiltX312kKxRpCcHKj_67QYWHWMY_Og4YxF9qg5rISPfewQeWIAHy1gMV7F5kuhC1YsNx2AjGllm1uBly5zlcmXDNWjMbzjMfSd1a1zMk0C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154" y="22551115"/>
            <a:ext cx="5943600" cy="232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4"/>
          <p:cNvSpPr/>
          <p:nvPr/>
        </p:nvSpPr>
        <p:spPr>
          <a:xfrm>
            <a:off x="36832632" y="24875216"/>
            <a:ext cx="576208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>
                <a:solidFill>
                  <a:srgbClr val="1155CC"/>
                </a:solidFill>
                <a:latin typeface="Arial" panose="020B0604020202020204" pitchFamily="34" charset="0"/>
                <a:hlinkClick r:id="rId27"/>
              </a:rPr>
              <a:t>https://www.kth.se/polopoly_fs/1.775470!/image/plan.jpg</a:t>
            </a:r>
            <a:endParaRPr lang="en-US" sz="9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6" name="Picture 12" descr="https://lh6.googleusercontent.com/P3c91UjUVef7Cy_LUr8wTviYcW4d3gYSdW4fOPV2qIS0EKgcrbssnoOhYp4E6EOypQYseVep3Ce3zUo38FS4GGlxKLcmcr3wFai5_Rb5Eb-3lPQkHnjwv0__Qf8jBejjZ0Niie6o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4"/>
          <a:stretch/>
        </p:blipFill>
        <p:spPr bwMode="auto">
          <a:xfrm>
            <a:off x="30530376" y="26611730"/>
            <a:ext cx="4294212" cy="322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882001" y="29837743"/>
            <a:ext cx="442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>
                <a:solidFill>
                  <a:srgbClr val="1155CC"/>
                </a:solidFill>
                <a:latin typeface="Arial" panose="020B0604020202020204" pitchFamily="34" charset="0"/>
                <a:hlinkClick r:id="rId29"/>
              </a:rPr>
              <a:t>https://ai2-s2-public.s3.amazonaws.com/figures/2017-08-08/8d4b904e61f95dfe1b81fe90ca56e284a8d30e94/2-Figure1-1.png</a:t>
            </a:r>
            <a:endParaRPr lang="en-US" sz="900" dirty="0"/>
          </a:p>
          <a:p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  <p:pic>
        <p:nvPicPr>
          <p:cNvPr id="20" name="Picture 14" descr="https://lh5.googleusercontent.com/xPVz9hsaXfjL_dAOBYBzlcPWm7jPQx0Fa9gtGpRQEhYlBQUnOQtfayRqpCnHxeAqHo5-Uok-a-1AoQmPpevzSjGDunyaWR0_UQhqYZppDkHoblzp1-Hylg4F1vg3xTPD7KfGKzzB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93" y="13085501"/>
            <a:ext cx="3250298" cy="21668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120242" y="15336558"/>
            <a:ext cx="37075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1155CC"/>
                </a:solidFill>
                <a:latin typeface="Arial" panose="020B0604020202020204" pitchFamily="34" charset="0"/>
                <a:hlinkClick r:id="rId31"/>
              </a:rPr>
              <a:t>http://www.abc.net.au/news/image/8123084-3x2-700x467.jpg</a:t>
            </a:r>
            <a:endParaRPr lang="en-US" sz="1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47527" y="15880376"/>
            <a:ext cx="32752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u="sng" dirty="0">
                <a:solidFill>
                  <a:srgbClr val="3D4594"/>
                </a:solidFill>
                <a:latin typeface="Arial" panose="020B0604020202020204" pitchFamily="34" charset="0"/>
                <a:hlinkClick r:id="rId32"/>
              </a:rPr>
              <a:t>www.solver.com/solver-platform-sdk-source-code-examples</a:t>
            </a:r>
            <a:r>
              <a:rPr lang="en-US" sz="900" dirty="0">
                <a:latin typeface="Arial" panose="020B0604020202020204" pitchFamily="34" charset="0"/>
              </a:rPr>
              <a:t> </a:t>
            </a:r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10384602" y="15765018"/>
            <a:ext cx="43493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ww</a:t>
            </a:r>
            <a:r>
              <a:rPr lang="en-US" sz="1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hlinkClick r:id="rId33"/>
              </a:rPr>
              <a:t>w.rcasts.com/2010/11/any-r-packages-to-solve-vehicle-routing.html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741962" y="11841372"/>
            <a:ext cx="5621876" cy="107317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do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feel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/>
                <a:ea typeface="Arial"/>
                <a:cs typeface="Arial"/>
              </a:rPr>
              <a:t>about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/>
                <a:ea typeface="Arial"/>
                <a:cs typeface="Arial"/>
              </a:rPr>
              <a:t>waiting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line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967691" y="15696121"/>
            <a:ext cx="5621876" cy="1069848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How can we spend less time in line and more time having fun?</a:t>
            </a:r>
          </a:p>
          <a:p>
            <a:pPr algn="ctr"/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285887" y="19507426"/>
            <a:ext cx="5621876" cy="107317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How can we avoid these lines?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535866" y="23275137"/>
            <a:ext cx="5621876" cy="107317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What is path planning?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435277" y="27764009"/>
            <a:ext cx="5621876" cy="107317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Could this be the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future of </a:t>
            </a:r>
            <a:r>
              <a:rPr lang="en-US" sz="2800" b="1" dirty="0" smtClean="0">
                <a:solidFill>
                  <a:srgbClr val="7030A0"/>
                </a:solidFill>
              </a:rPr>
              <a:t>package delivery?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840710">
            <a:off x="5657805" y="23900313"/>
            <a:ext cx="3302548" cy="107317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Drone Lab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446390">
            <a:off x="6507728" y="27227422"/>
            <a:ext cx="2979065" cy="107317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MATLAB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8" r="49183" b="31046"/>
          <a:stretch/>
        </p:blipFill>
        <p:spPr>
          <a:xfrm>
            <a:off x="5711960" y="25263906"/>
            <a:ext cx="2197982" cy="1759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179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Optimizing Our World Beth Francis Felicity Franklin Schools, Gifted STEM Grades 3-8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at Kings Island Beth Francis Felicity Franklin Schools, Gifted STEM Grades 3-8</dc:title>
  <dc:creator>CHEE-User</dc:creator>
  <cp:lastModifiedBy>CHEE-User</cp:lastModifiedBy>
  <cp:revision>51</cp:revision>
  <dcterms:modified xsi:type="dcterms:W3CDTF">2018-07-18T14:37:54Z</dcterms:modified>
</cp:coreProperties>
</file>